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64" r:id="rId8"/>
    <p:sldId id="265" r:id="rId9"/>
    <p:sldId id="263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«Адаптация ребенка к обучению в школе: трудности и пути их преодоления»</a:t>
            </a:r>
            <a:endParaRPr lang="ru-RU" sz="2800" b="1" dirty="0"/>
          </a:p>
        </p:txBody>
      </p:sp>
      <p:pic>
        <p:nvPicPr>
          <p:cNvPr id="4" name="Рисунок 3" descr="deti_s_kniga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8072462" cy="403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талог статей - Познай-ка!"/>
          <p:cNvPicPr>
            <a:picLocks noChangeAspect="1" noChangeArrowheads="1"/>
          </p:cNvPicPr>
          <p:nvPr/>
        </p:nvPicPr>
        <p:blipFill>
          <a:blip r:embed="rId2"/>
          <a:srcRect t="2689"/>
          <a:stretch>
            <a:fillRect/>
          </a:stretch>
        </p:blipFill>
        <p:spPr bwMode="auto">
          <a:xfrm>
            <a:off x="1500166" y="42416"/>
            <a:ext cx="5857916" cy="6744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резентация Режим дня в жизни первоклассника"/>
          <p:cNvPicPr>
            <a:picLocks noChangeAspect="1" noChangeArrowheads="1"/>
          </p:cNvPicPr>
          <p:nvPr/>
        </p:nvPicPr>
        <p:blipFill>
          <a:blip r:embed="rId2"/>
          <a:srcRect r="1562" b="11184"/>
          <a:stretch>
            <a:fillRect/>
          </a:stretch>
        </p:blipFill>
        <p:spPr bwMode="auto">
          <a:xfrm>
            <a:off x="0" y="0"/>
            <a:ext cx="9144000" cy="677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time_to_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928802"/>
            <a:ext cx="4038608" cy="46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28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07249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развития ребенка в первом классе является переходным между дошкольным и младшим школьным возрастом. Начало обучения ребенка в первом классе - сложный и ответственный этап в его жизни, так как  в это время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очень много изменений :</a:t>
            </a:r>
          </a:p>
          <a:p>
            <a:pPr>
              <a:buNone/>
            </a:pPr>
            <a:endParaRPr lang="ru-RU" sz="20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Игра, как ведущий вид деятельности ребенка в дошкольном детстве, заменяется на учебную деятельность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Меняется социальное окружение ребенка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Меняется социальная роль ребенка с дошкольника на ученика, повышаются требования к его самостоятельности и ответственности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Ужесточаются требования к дисциплине и саморегуляции поведения детей во время урока, требования к произвольности внимания.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Изменяется режим дня ребенка (увеличиваются  умственные нагрузки, увеличивается доля самостоятельного планирования и распределения времени)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Ограничивается двигательная активность детей на уроках , увеличивается  статичная нагрузка на позвоночник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Трудности при адаптации к школе: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86808" cy="585791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со здоровьем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: переутомление, соматические заболевания, снижение зрения, искривление позвоночника, жалобы на головную боль, слабость, вялость.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помочь?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Соблюдение требований к освещению в комнате во время выполнения домашнего задания, контроль за позой ребенка во время выполнения уроков, правильное питание, закаливание, профилактическая гимнастика для глаз и мелких мышц рук (пальчиковая гимнастика) Подбирать ребенку удобную одежду и обувь в соответствии с тепловым режимом в кабинете, после учебы дать ребенку поспать, поле сна дать возможность подвигаться, поиграть в подвижные игры, прогуляться. Не садить за уроки сразу после школы!</a:t>
            </a:r>
            <a:r>
              <a:rPr lang="ru-RU" sz="3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Консультации с психиатром, офтальмологом, неврологом, педиатром</a:t>
            </a: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Повышенная тревожность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(боязнь ошибиться при ответе на уроке, потерять авторитет в классе из-за неуспеваемости, быть непринятым в коллективе)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Как помочь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? Повышать уверенность ребенка в собственных силах; подбадривать; дать ребенку понять, что каждый имеет право на ошибку; помогать преодолеть нерешительность при поиске друзей.</a:t>
            </a: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32b9b7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150507"/>
            <a:ext cx="2000264" cy="206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715436" cy="61436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Нежелание ходить в школу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(из-за утомления, отсутствия интереса к знаниям, ограничения игровой деятельности, конфликтов с одноклассниками и другого)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помочь?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Искренне интересоваться жизнью ребенка в школе, каждый день спрашивать ребенка что сегодня было интересного в школе, что показалось сложным, что не понравилось, с кем из ребят общался. Беседовать с классным руководителем о поведении ребенка на уроках и переменах, о взаимоотношениях с одноклассниками, повышать интерес ребенка к школе, обосновывать важность учения для жизни человека. Обращаться к чувствам ребенка (Тебе тяжело в школе? Ты устал? Тебе не нравится? Ты волнуешься? Ты стесняешься? Ты боишься? И т. 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Неуспеваемость из-за неусидчивости, частой отвлекаемости, невнимательность на уроках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(выкрикивания с места, выход из класса во время урока без разрешения, ходьба по классу во время урока, разговоры на уроке с одноклассниками )</a:t>
            </a:r>
          </a:p>
          <a:p>
            <a:pPr algn="just">
              <a:buNone/>
            </a:pP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Как помочь?</a:t>
            </a:r>
            <a:r>
              <a:rPr lang="ru-RU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Вовлекать ребенка в спокойные виды деятельности, требующие повышенной усидчивости, ограничивать чрезмерную активность ребенка вербально; направлять чрезмерную  активность ребенка в конструктивное русло  (уборка в доме, спорт, помощь в саду, помощь на кухне и.т.д.), проводить  беседы о роли внимательности на уроке; повторять правила поведения на уроке и контролировать  их соблюдением через беседы с учителем.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Рисунок 3" descr="shutterstock_299907698.jpg"/>
          <p:cNvPicPr>
            <a:picLocks noChangeAspect="1"/>
          </p:cNvPicPr>
          <p:nvPr/>
        </p:nvPicPr>
        <p:blipFill>
          <a:blip r:embed="rId2" cstate="print"/>
          <a:srcRect l="7057" t="9375" r="7990" b="8333"/>
          <a:stretch>
            <a:fillRect/>
          </a:stretch>
        </p:blipFill>
        <p:spPr>
          <a:xfrm>
            <a:off x="3500430" y="2549763"/>
            <a:ext cx="2000264" cy="1736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71612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через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5-6 недель постепенно повышаются и становятся более устойчивыми показатели работоспособности, у ребенка проходят напряжение и тревожность.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Это зависит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состояния здоровья,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семейной ситуации (отношения с родителями, состав семьи и взаимоотношения между ее членами),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посещения или не посещения детского сада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71475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поступлением ребенка в первый класс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родителей появляется новый статус - родители первоклассника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соответственно появляются и те проблемы, которые решают родители совместно с ребенком, и те радости успеха, переживаемые совместно.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Часто в разговоре с родителями учащихся 1 класса приходится слышать: «Мы пошли в первый класс ...», «Нам задавали выучить стихотворение ...», «Мы не успели сделать домашнее задание ...» и т.д. Употребление местоимений «мы», «нам» свидетельствует о том, что все вопросы школьной жизни является для родителей общими.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857224" y="28572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это приспособление ребенка к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требованиям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школы, которые для него являются новыми по сравнению с условиями детского учебного заведения и семьи в дошкольном детстве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86766" cy="2857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Уровни адаптации первоклассников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7143800" cy="52149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Первоклассник положительно относится к школе.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Предъявляемые требования воспринимает адекватно.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Учебный материал усваивает легко, глубоко и полно,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успешно решает усложненные 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Прилежен, внимательно слушает указания и объяснения учителя.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Выполняет поручения без внешнего контроля.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Проявляет большой интерес к самостоятельной учебной работе (всегда готовится ко всем урокам).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Общественные поручения выполняет охотно и добросовестно. Занимает в классе благоприятное статусное положение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inancial-clipart-ekonomiks-4.png"/>
          <p:cNvPicPr>
            <a:picLocks noChangeAspect="1"/>
          </p:cNvPicPr>
          <p:nvPr/>
        </p:nvPicPr>
        <p:blipFill>
          <a:blip r:embed="rId2" cstate="print"/>
          <a:srcRect l="63913"/>
          <a:stretch>
            <a:fillRect/>
          </a:stretch>
        </p:blipFill>
        <p:spPr>
          <a:xfrm>
            <a:off x="7777667" y="1071546"/>
            <a:ext cx="1366333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28604"/>
            <a:ext cx="7358114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Средний уровень адаптации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Первоклассник положительно относится к школе, ее посещение не вызывает отрицательных переживаний.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Понимает учебный материал,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если учитель объясняет его подробно и наглядно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Усваивает основное содержание учебных программ.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Самостоятельно решает типовые задачи.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Сосредоточен и внимателен при выполнении заданий, поручений, указаний взрослого, но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 условии контроля с его стороны.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Общественные поручения выполняет добросовестно.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Дружит со многими одноклассниками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nancial-clipart-ekonomiks-4.png"/>
          <p:cNvPicPr>
            <a:picLocks noChangeAspect="1"/>
          </p:cNvPicPr>
          <p:nvPr/>
        </p:nvPicPr>
        <p:blipFill>
          <a:blip r:embed="rId2" cstate="print"/>
          <a:srcRect l="34620" r="33424" b="2663"/>
          <a:stretch>
            <a:fillRect/>
          </a:stretch>
        </p:blipFill>
        <p:spPr>
          <a:xfrm>
            <a:off x="214282" y="785794"/>
            <a:ext cx="1360311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7286676" cy="607223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Низкий уровень адаптации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Первоклассник отрицательно или безразлично относится к школе.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Нередко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жалуется на здоровье, у него доминирует подавленное настроение.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Наблюдаются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нарушения дисциплины.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Объясняемый учителем материал усваивает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фрагментарно.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Самостоятельная работа с учебником затруднена.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выполнении самостоятельных учебных заданий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не проявляет интереса.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урокам готовится нерегулярно. для того чтобы он начал заниматься,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необходимы постоянный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систематические напоминания, побуждения со стороны учителя и родителей.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Общественные поручения выполняет под контролем, без особого желания.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Пассивен,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близких друзей не имеет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Знает по именам и фамилиям лишь часть одноклассников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nancial-clipart-ekonomiks-4.png"/>
          <p:cNvPicPr>
            <a:picLocks noChangeAspect="1"/>
          </p:cNvPicPr>
          <p:nvPr/>
        </p:nvPicPr>
        <p:blipFill>
          <a:blip r:embed="rId2" cstate="print"/>
          <a:srcRect t="54728" r="62717"/>
          <a:stretch>
            <a:fillRect/>
          </a:stretch>
        </p:blipFill>
        <p:spPr>
          <a:xfrm>
            <a:off x="7500958" y="2571744"/>
            <a:ext cx="1285884" cy="15614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35811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4-6 недель в школе для первоклассников тяжелые, поэтому родители должны помочь своему маленькому ученику адаптироваться к новым условиям.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Составьте примерный  режим дня для ребенка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повесьте на стену (лучше с картинками). В таком случае ребенок сможет спокойно собраться в школу без спешки и ничего не забудет. 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Утром будите ребенка спокойно.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Проснувшись, он должен увидеть улыбку на вашем лице и услышать ваш ласковый голос. Не дергайте ребенка по пустякам и не подгоняйте его с самого утра. Чтобы не возникало спешки, рассчитайте время, необходимое для того, чтобы собраться первокласснику в школу. Если он не успевает, на следующий день разбудите его чуть раньше.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Следует покормить ребенка завтраком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но, если почему-то он не хочет есть, не заставляйте. Лучше дайте завтрак с собой. По дороге в школу не говорите фраз типа: «Смотри, не балуйся!» или «Попробуй только принести сегодня замечание!» Лучше пожелайте ребенку успехов и подбодрите его добрым словом.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забрасывайте сразу после школы ребенка вопросами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дайте ему  возможность расслабиться. Если же он хочет поделиться с вами чем-то важным, не отмахивайтесь от него, выслушайте, ведь это не займет много времени. Если ваш ребенок чем-то расстроен, не допытывайте причину, просто обнимите или поцелуйте его.  Возможно, он расскажет позже, или осторожно поинтересуйтесь через некоторое время сами.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-Дайте понять ребенку, что вы его любите за то что он просто есть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не за то, что он успешен в учебе или в чем то другом. Говорите ему что вы его любите, не смотря на все трудности и проблемы в школе. Ребенок должен всегда чувствовать себя любимым и принятым, тогда ему намного легче будет справиться со всеми трудностями и проблемами, преодолеть все страхи и волнения.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1166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«Адаптация ребенка к обучению в школе: трудности и пути их преодоления»</vt:lpstr>
      <vt:lpstr>Слайд 2</vt:lpstr>
      <vt:lpstr> Трудности при адаптации к школе:</vt:lpstr>
      <vt:lpstr>Слайд 4</vt:lpstr>
      <vt:lpstr>Слайд 5</vt:lpstr>
      <vt:lpstr>Уровни адаптации первоклассников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«Адаптация ребенка к обучению в школе: трудности и пути их устранения»</dc:title>
  <dc:creator>Учитель</dc:creator>
  <cp:lastModifiedBy>Кристина</cp:lastModifiedBy>
  <cp:revision>49</cp:revision>
  <dcterms:created xsi:type="dcterms:W3CDTF">2014-09-09T08:11:57Z</dcterms:created>
  <dcterms:modified xsi:type="dcterms:W3CDTF">2021-08-17T04:51:10Z</dcterms:modified>
</cp:coreProperties>
</file>